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0" r:id="rId5"/>
    <p:sldId id="278" r:id="rId6"/>
    <p:sldId id="260" r:id="rId7"/>
    <p:sldId id="257" r:id="rId8"/>
    <p:sldId id="258" r:id="rId9"/>
    <p:sldId id="259" r:id="rId10"/>
    <p:sldId id="274" r:id="rId11"/>
    <p:sldId id="264" r:id="rId12"/>
    <p:sldId id="272" r:id="rId13"/>
    <p:sldId id="262" r:id="rId14"/>
    <p:sldId id="263" r:id="rId15"/>
    <p:sldId id="275" r:id="rId16"/>
    <p:sldId id="266" r:id="rId17"/>
    <p:sldId id="268" r:id="rId18"/>
    <p:sldId id="273" r:id="rId19"/>
    <p:sldId id="282" r:id="rId20"/>
    <p:sldId id="271" r:id="rId21"/>
    <p:sldId id="279" r:id="rId22"/>
    <p:sldId id="283" r:id="rId23"/>
    <p:sldId id="287" r:id="rId24"/>
    <p:sldId id="280" r:id="rId25"/>
    <p:sldId id="281" r:id="rId26"/>
    <p:sldId id="284" r:id="rId27"/>
    <p:sldId id="285" r:id="rId28"/>
    <p:sldId id="286" r:id="rId29"/>
    <p:sldId id="289" r:id="rId30"/>
    <p:sldId id="288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5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123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98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77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89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04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75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6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27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87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29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0C9A-FBE3-4069-8E1A-7AC9A8FFD36D}" type="datetimeFigureOut">
              <a:rPr lang="hu-HU" smtClean="0"/>
              <a:t>2022. 03. 19.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4FDA-22FC-4255-9E93-2E9D68840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37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tatas.hu/pub_bin/dload/kozoktatas/erettsegi/vizsgakovetelmenyek2024/mintafeladatok_2024/magyir_kozep_irasbeli_minta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mblog.blog.hu/2022/03/16/petofi_sandor_ujabb_koltemenyei_1847-1849_egy_kotetben?utm_source=bloghu_megosztas&amp;utm_medium=facebook_share&amp;utm_campaign=blhshar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3165724"/>
            <a:ext cx="9144000" cy="2387600"/>
          </a:xfrm>
        </p:spPr>
        <p:txBody>
          <a:bodyPr>
            <a:noAutofit/>
          </a:bodyPr>
          <a:lstStyle/>
          <a:p>
            <a:r>
              <a:rPr lang="hu-HU" sz="11500" b="1" dirty="0" smtClean="0">
                <a:solidFill>
                  <a:srgbClr val="FF0000"/>
                </a:solidFill>
              </a:rPr>
              <a:t>PETŐFI, PETRI, PARTI</a:t>
            </a:r>
            <a:r>
              <a:rPr lang="hu-HU" b="1" dirty="0" smtClean="0">
                <a:solidFill>
                  <a:srgbClr val="FF0000"/>
                </a:solidFill>
              </a:rPr>
              <a:t/>
            </a:r>
            <a:br>
              <a:rPr lang="hu-HU" b="1" dirty="0" smtClean="0">
                <a:solidFill>
                  <a:srgbClr val="FF0000"/>
                </a:solidFill>
              </a:rPr>
            </a:br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215992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hu-HU" sz="2800" b="1" dirty="0">
                <a:solidFill>
                  <a:schemeClr val="accent6">
                    <a:lumMod val="75000"/>
                  </a:schemeClr>
                </a:solidFill>
              </a:rPr>
              <a:t>Fűzfa Balázs,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</a:rPr>
              <a:t>Budapest, HUNRA, 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</a:rPr>
              <a:t>2022. március </a:t>
            </a:r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</a:rPr>
              <a:t>19.</a:t>
            </a:r>
          </a:p>
          <a:p>
            <a:endParaRPr lang="hu-H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u-HU" sz="8500" b="1" dirty="0" smtClean="0">
                <a:solidFill>
                  <a:schemeClr val="accent6">
                    <a:lumMod val="75000"/>
                  </a:schemeClr>
                </a:solidFill>
              </a:rPr>
              <a:t>200</a:t>
            </a:r>
            <a:endParaRPr lang="hu-HU" sz="8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-679"/>
            <a:ext cx="10337800" cy="68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59000" y="220133"/>
            <a:ext cx="91821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Radnóti Miklós : Száll a tavasz (részlet)</a:t>
            </a:r>
          </a:p>
          <a:p>
            <a:endParaRPr lang="hu-HU" sz="2400" b="1" dirty="0" smtClean="0"/>
          </a:p>
          <a:p>
            <a:r>
              <a:rPr lang="hu-HU" sz="2400" dirty="0" smtClean="0"/>
              <a:t>„Száll </a:t>
            </a:r>
            <a:r>
              <a:rPr lang="hu-HU" sz="2400" dirty="0"/>
              <a:t>a tavasz kibomolt hajjal, de </a:t>
            </a:r>
            <a:r>
              <a:rPr lang="hu-HU" sz="2400" dirty="0">
                <a:solidFill>
                  <a:srgbClr val="FF0000"/>
                </a:solidFill>
              </a:rPr>
              <a:t>a régi szabadság</a:t>
            </a:r>
            <a:br>
              <a:rPr lang="hu-HU" sz="2400" dirty="0">
                <a:solidFill>
                  <a:srgbClr val="FF0000"/>
                </a:solidFill>
              </a:rPr>
            </a:br>
            <a:r>
              <a:rPr lang="hu-HU" sz="2400" dirty="0">
                <a:solidFill>
                  <a:srgbClr val="FF0000"/>
                </a:solidFill>
              </a:rPr>
              <a:t>angyala </a:t>
            </a:r>
            <a:r>
              <a:rPr lang="hu-HU" sz="2400" dirty="0"/>
              <a:t>nem száll már vele, alszik a mélyben, a sárga</a:t>
            </a:r>
            <a:br>
              <a:rPr lang="hu-HU" sz="2400" dirty="0"/>
            </a:br>
            <a:r>
              <a:rPr lang="hu-HU" sz="2400" dirty="0"/>
              <a:t>sárba fagyottan, alélt gyökerek közt fekszik aléltan</a:t>
            </a:r>
            <a:r>
              <a:rPr lang="hu-HU" sz="2400" dirty="0" smtClean="0"/>
              <a:t>,</a:t>
            </a:r>
          </a:p>
          <a:p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(…)</a:t>
            </a:r>
          </a:p>
          <a:p>
            <a:endParaRPr lang="hu-HU" sz="2400" dirty="0"/>
          </a:p>
          <a:p>
            <a:r>
              <a:rPr lang="hu-HU" sz="2400" dirty="0" smtClean="0"/>
              <a:t>Rab</a:t>
            </a:r>
            <a:r>
              <a:rPr lang="hu-HU" sz="2400" dirty="0"/>
              <a:t>. S a rabok feketén </a:t>
            </a:r>
            <a:r>
              <a:rPr lang="hu-HU" sz="2400" dirty="0" err="1"/>
              <a:t>gyürüző</a:t>
            </a:r>
            <a:r>
              <a:rPr lang="hu-HU" sz="2400" dirty="0"/>
              <a:t> vad bánata csobban</a:t>
            </a:r>
            <a:br>
              <a:rPr lang="hu-HU" sz="2400" dirty="0"/>
            </a:br>
            <a:r>
              <a:rPr lang="hu-HU" sz="2400" dirty="0"/>
              <a:t>álmaiban s föld és fagyos éj nehezült a </a:t>
            </a:r>
            <a:r>
              <a:rPr lang="hu-HU" sz="2400" dirty="0" err="1"/>
              <a:t>szivére</a:t>
            </a:r>
            <a:r>
              <a:rPr lang="hu-HU" sz="2400" dirty="0" smtClean="0"/>
              <a:t>.</a:t>
            </a:r>
          </a:p>
          <a:p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(…)</a:t>
            </a:r>
          </a:p>
          <a:p>
            <a:endParaRPr lang="hu-HU" sz="2400" dirty="0"/>
          </a:p>
          <a:p>
            <a:r>
              <a:rPr lang="hu-HU" sz="2400" dirty="0"/>
              <a:t>Néma gyökér kiabálj, levelek kiabáljatok éles</a:t>
            </a:r>
            <a:br>
              <a:rPr lang="hu-HU" sz="2400" dirty="0"/>
            </a:br>
            <a:r>
              <a:rPr lang="hu-HU" sz="2400" dirty="0"/>
              <a:t>hangon, tajtékzó kutya zengj, csapkodd a habot, hal!</a:t>
            </a:r>
            <a:br>
              <a:rPr lang="hu-HU" sz="2400" dirty="0"/>
            </a:br>
            <a:r>
              <a:rPr lang="hu-HU" sz="2400" dirty="0" smtClean="0"/>
              <a:t>(…)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       ébredj már </a:t>
            </a:r>
            <a:r>
              <a:rPr lang="hu-HU" sz="2400" dirty="0" err="1"/>
              <a:t>aluvó</a:t>
            </a:r>
            <a:r>
              <a:rPr lang="hu-HU" sz="2400" dirty="0" smtClean="0"/>
              <a:t>!</a:t>
            </a:r>
          </a:p>
          <a:p>
            <a:r>
              <a:rPr lang="hu-HU" sz="2400" dirty="0" smtClean="0"/>
              <a:t>						(1942)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40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:\Users\Rendszergazda\Desktop\pet%C5%91f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82" y="0"/>
            <a:ext cx="6483618" cy="69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64634" y="905933"/>
            <a:ext cx="51943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Petőfi Sándor:</a:t>
            </a:r>
          </a:p>
          <a:p>
            <a:r>
              <a:rPr lang="hu-HU" sz="2800" b="1" dirty="0" smtClean="0"/>
              <a:t>A XIX. </a:t>
            </a:r>
            <a:r>
              <a:rPr lang="hu-HU" sz="2800" b="1" dirty="0"/>
              <a:t>s</a:t>
            </a:r>
            <a:r>
              <a:rPr lang="hu-HU" sz="2800" b="1" dirty="0" smtClean="0"/>
              <a:t>zázad költői</a:t>
            </a:r>
          </a:p>
          <a:p>
            <a:r>
              <a:rPr lang="hu-HU" sz="2000" dirty="0" smtClean="0"/>
              <a:t>(részletek)</a:t>
            </a:r>
          </a:p>
          <a:p>
            <a:endParaRPr lang="hu-HU" dirty="0"/>
          </a:p>
          <a:p>
            <a:r>
              <a:rPr lang="hu-HU" sz="2800" dirty="0"/>
              <a:t>Előre hát mind, aki költő,</a:t>
            </a:r>
            <a:br>
              <a:rPr lang="hu-HU" sz="2800" dirty="0"/>
            </a:br>
            <a:r>
              <a:rPr lang="hu-HU" sz="2800" dirty="0"/>
              <a:t>A néppel tűzön-vízen át!</a:t>
            </a:r>
            <a:br>
              <a:rPr lang="hu-HU" sz="2800" dirty="0"/>
            </a:br>
            <a:r>
              <a:rPr lang="hu-HU" sz="2800" dirty="0"/>
              <a:t>Átok reá, ki elhajítja</a:t>
            </a:r>
            <a:br>
              <a:rPr lang="hu-HU" sz="2800" dirty="0"/>
            </a:br>
            <a:r>
              <a:rPr lang="hu-HU" sz="2800" dirty="0"/>
              <a:t>Kezéből a nép zászlaját,</a:t>
            </a:r>
            <a:br>
              <a:rPr lang="hu-HU" sz="2800" dirty="0"/>
            </a:br>
            <a:r>
              <a:rPr lang="hu-HU" sz="2800" dirty="0"/>
              <a:t>Átok reá, ki gyávaságból</a:t>
            </a:r>
            <a:br>
              <a:rPr lang="hu-HU" sz="2800" dirty="0"/>
            </a:br>
            <a:r>
              <a:rPr lang="hu-HU" sz="2800" dirty="0"/>
              <a:t>Vagy lomhaságból elmarad,</a:t>
            </a:r>
            <a:br>
              <a:rPr lang="hu-HU" sz="2800" dirty="0"/>
            </a:br>
            <a:r>
              <a:rPr lang="hu-HU" sz="2800" dirty="0"/>
              <a:t>Hogy, míg a nép küzd, fárad, izzad,</a:t>
            </a:r>
            <a:br>
              <a:rPr lang="hu-HU" sz="2800" dirty="0"/>
            </a:br>
            <a:r>
              <a:rPr lang="hu-HU" sz="2800" dirty="0"/>
              <a:t>Pihenjen ő árnyék alatt!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282267" y="2352483"/>
            <a:ext cx="68410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Ha majd a bőség kosarából</a:t>
            </a:r>
            <a:br>
              <a:rPr lang="hu-HU" sz="2800" dirty="0"/>
            </a:br>
            <a:r>
              <a:rPr lang="hu-HU" sz="2800" dirty="0"/>
              <a:t>Mindenki egyaránt vehet,</a:t>
            </a:r>
            <a:br>
              <a:rPr lang="hu-HU" sz="2800" dirty="0"/>
            </a:br>
            <a:r>
              <a:rPr lang="hu-HU" sz="2800" dirty="0"/>
              <a:t>Ha majd a jognak asztalánál</a:t>
            </a:r>
            <a:br>
              <a:rPr lang="hu-HU" sz="2800" dirty="0"/>
            </a:br>
            <a:r>
              <a:rPr lang="hu-HU" sz="2800" dirty="0"/>
              <a:t>Mind egyaránt foglal helyet,</a:t>
            </a:r>
            <a:br>
              <a:rPr lang="hu-HU" sz="2800" dirty="0"/>
            </a:br>
            <a:r>
              <a:rPr lang="hu-HU" sz="2800" dirty="0">
                <a:solidFill>
                  <a:srgbClr val="FF0000"/>
                </a:solidFill>
              </a:rPr>
              <a:t>Ha majd a szellem napvilága</a:t>
            </a:r>
            <a:br>
              <a:rPr lang="hu-HU" sz="2800" dirty="0">
                <a:solidFill>
                  <a:srgbClr val="FF0000"/>
                </a:solidFill>
              </a:rPr>
            </a:br>
            <a:r>
              <a:rPr lang="hu-HU" sz="2800" dirty="0">
                <a:solidFill>
                  <a:srgbClr val="FF0000"/>
                </a:solidFill>
              </a:rPr>
              <a:t>Ragyog minden ház ablakán:</a:t>
            </a:r>
            <a:br>
              <a:rPr lang="hu-HU" sz="2800" dirty="0">
                <a:solidFill>
                  <a:srgbClr val="FF0000"/>
                </a:solidFill>
              </a:rPr>
            </a:br>
            <a:r>
              <a:rPr lang="hu-HU" sz="2800" dirty="0"/>
              <a:t>Akkor mondhatjuk, hogy </a:t>
            </a:r>
            <a:r>
              <a:rPr lang="hu-HU" sz="2800" dirty="0" smtClean="0"/>
              <a:t>megálljunk,</a:t>
            </a:r>
          </a:p>
          <a:p>
            <a:r>
              <a:rPr lang="hu-HU" sz="2800" dirty="0"/>
              <a:t>Mert itt van már a Kánaán</a:t>
            </a:r>
            <a:r>
              <a:rPr lang="hu-HU" sz="2800" dirty="0" smtClean="0"/>
              <a:t>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163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40471" y="179249"/>
            <a:ext cx="642619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Petőfi Sándor: 1848</a:t>
            </a:r>
          </a:p>
          <a:p>
            <a:r>
              <a:rPr lang="hu-HU" sz="2800" b="1" dirty="0" smtClean="0"/>
              <a:t>(részletek)</a:t>
            </a:r>
          </a:p>
          <a:p>
            <a:endParaRPr lang="hu-HU" sz="2800" b="1" dirty="0"/>
          </a:p>
          <a:p>
            <a:r>
              <a:rPr lang="hu-HU" sz="2800" dirty="0">
                <a:solidFill>
                  <a:srgbClr val="FF0000"/>
                </a:solidFill>
              </a:rPr>
              <a:t>Ezernyolcszáznegyvennyolc, te csillag,</a:t>
            </a:r>
            <a:br>
              <a:rPr lang="hu-HU" sz="2800" dirty="0">
                <a:solidFill>
                  <a:srgbClr val="FF0000"/>
                </a:solidFill>
              </a:rPr>
            </a:br>
            <a:r>
              <a:rPr lang="hu-HU" sz="2800" dirty="0"/>
              <a:t>Te a népek hajnalcsillaga!...</a:t>
            </a:r>
            <a:br>
              <a:rPr lang="hu-HU" sz="2800" dirty="0"/>
            </a:br>
            <a:r>
              <a:rPr lang="hu-HU" sz="2800" dirty="0" err="1"/>
              <a:t>Megviradt</a:t>
            </a:r>
            <a:r>
              <a:rPr lang="hu-HU" sz="2800" dirty="0"/>
              <a:t>, fölébredett a föld, fut</a:t>
            </a:r>
            <a:br>
              <a:rPr lang="hu-HU" sz="2800" dirty="0"/>
            </a:br>
            <a:r>
              <a:rPr lang="hu-HU" sz="2800" dirty="0"/>
              <a:t>A hajnaltól a nagy éjszaka.</a:t>
            </a:r>
            <a:br>
              <a:rPr lang="hu-HU" sz="2800" dirty="0"/>
            </a:br>
            <a:r>
              <a:rPr lang="hu-HU" sz="2800" dirty="0"/>
              <a:t>Piros arccal</a:t>
            </a:r>
            <a:br>
              <a:rPr lang="hu-HU" sz="2800" dirty="0"/>
            </a:br>
            <a:r>
              <a:rPr lang="hu-HU" sz="2800" dirty="0"/>
              <a:t>Jött e hajnal,</a:t>
            </a:r>
            <a:br>
              <a:rPr lang="hu-HU" sz="2800" dirty="0"/>
            </a:br>
            <a:r>
              <a:rPr lang="hu-HU" sz="2800" dirty="0"/>
              <a:t>Piros arca vad </a:t>
            </a:r>
            <a:r>
              <a:rPr lang="hu-HU" sz="2800" dirty="0" err="1"/>
              <a:t>sugára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Komor fényt vet a világra;</a:t>
            </a:r>
            <a:br>
              <a:rPr lang="hu-HU" sz="2800" dirty="0"/>
            </a:br>
            <a:r>
              <a:rPr lang="hu-HU" sz="2800" dirty="0"/>
              <a:t>E </a:t>
            </a:r>
            <a:r>
              <a:rPr lang="hu-HU" sz="2800" dirty="0" err="1"/>
              <a:t>pirúlás</a:t>
            </a:r>
            <a:r>
              <a:rPr lang="hu-HU" sz="2800" dirty="0"/>
              <a:t>: vér, harag és szégyen</a:t>
            </a:r>
            <a:br>
              <a:rPr lang="hu-HU" sz="2800" dirty="0"/>
            </a:br>
            <a:r>
              <a:rPr lang="hu-HU" sz="2800" dirty="0"/>
              <a:t>A fölébredt nemzetek szemében.</a:t>
            </a:r>
          </a:p>
          <a:p>
            <a:r>
              <a:rPr lang="hu-HU" sz="2800" dirty="0" smtClean="0"/>
              <a:t>(…)</a:t>
            </a:r>
            <a:endParaRPr lang="hu-HU" sz="2800" dirty="0"/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773334" y="1435099"/>
            <a:ext cx="59605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Egy vallás van a földön: szabadság!</a:t>
            </a:r>
            <a:br>
              <a:rPr lang="hu-HU" sz="2800" dirty="0"/>
            </a:br>
            <a:r>
              <a:rPr lang="hu-HU" sz="2800" dirty="0"/>
              <a:t>Aki mást vall, rettentőn lakol.</a:t>
            </a:r>
            <a:br>
              <a:rPr lang="hu-HU" sz="2800" dirty="0"/>
            </a:br>
            <a:r>
              <a:rPr lang="hu-HU" sz="2800" dirty="0"/>
              <a:t>Régi szentek</a:t>
            </a:r>
            <a:br>
              <a:rPr lang="hu-HU" sz="2800" dirty="0"/>
            </a:br>
            <a:r>
              <a:rPr lang="hu-HU" sz="2800" dirty="0"/>
              <a:t>Mind elestek,</a:t>
            </a:r>
            <a:br>
              <a:rPr lang="hu-HU" sz="2800" dirty="0"/>
            </a:br>
            <a:r>
              <a:rPr lang="hu-HU" sz="2800" dirty="0"/>
              <a:t>Földúlt szobraik </a:t>
            </a:r>
            <a:r>
              <a:rPr lang="hu-HU" sz="2800" dirty="0" err="1"/>
              <a:t>kövébül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err="1"/>
              <a:t>Uj</a:t>
            </a:r>
            <a:r>
              <a:rPr lang="hu-HU" sz="2800" dirty="0"/>
              <a:t> dicső szentegyház épül,</a:t>
            </a:r>
            <a:br>
              <a:rPr lang="hu-HU" sz="2800" dirty="0"/>
            </a:br>
            <a:r>
              <a:rPr lang="hu-HU" sz="2800" dirty="0"/>
              <a:t>A kék eget vesszük boltozatnak,</a:t>
            </a:r>
            <a:br>
              <a:rPr lang="hu-HU" sz="2800" dirty="0"/>
            </a:br>
            <a:r>
              <a:rPr lang="hu-HU" sz="2800" dirty="0"/>
              <a:t>S oltárlámpa </a:t>
            </a:r>
            <a:r>
              <a:rPr lang="hu-HU" sz="2800" dirty="0" err="1"/>
              <a:t>lészen</a:t>
            </a:r>
            <a:r>
              <a:rPr lang="hu-HU" sz="2800" dirty="0"/>
              <a:t> benne a nap!</a:t>
            </a:r>
          </a:p>
          <a:p>
            <a:endParaRPr lang="hu-HU" dirty="0"/>
          </a:p>
          <a:p>
            <a:r>
              <a:rPr lang="hu-HU" dirty="0"/>
              <a:t>(Debrecen, 1848. október vége–november 16.)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6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844" y="0"/>
            <a:ext cx="13501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67100" y="457200"/>
            <a:ext cx="87249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Heine: 1849 októberében </a:t>
            </a:r>
          </a:p>
          <a:p>
            <a:endParaRPr lang="hu-HU" sz="2800" b="1" dirty="0"/>
          </a:p>
          <a:p>
            <a:r>
              <a:rPr lang="hu-HU" sz="2400" dirty="0" smtClean="0"/>
              <a:t>(részletek)</a:t>
            </a:r>
          </a:p>
          <a:p>
            <a:endParaRPr lang="hu-HU" sz="2400" dirty="0"/>
          </a:p>
          <a:p>
            <a:r>
              <a:rPr lang="hu-HU" sz="2400" b="1" dirty="0">
                <a:solidFill>
                  <a:srgbClr val="FF0000"/>
                </a:solidFill>
              </a:rPr>
              <a:t>Ha e szót hallom, „magyarok",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szűknek érzem német zekémet,</a:t>
            </a:r>
          </a:p>
          <a:p>
            <a:r>
              <a:rPr lang="hu-HU" sz="2400" dirty="0"/>
              <a:t>keblemben tenger kavarog,</a:t>
            </a:r>
          </a:p>
          <a:p>
            <a:r>
              <a:rPr lang="hu-HU" sz="2400" dirty="0"/>
              <a:t>és mintha trombiták köszöntenének!</a:t>
            </a:r>
          </a:p>
          <a:p>
            <a:r>
              <a:rPr lang="hu-HU" sz="2400" dirty="0"/>
              <a:t> </a:t>
            </a:r>
          </a:p>
          <a:p>
            <a:r>
              <a:rPr lang="hu-HU" sz="2400" dirty="0" smtClean="0"/>
              <a:t>(…)</a:t>
            </a:r>
          </a:p>
          <a:p>
            <a:r>
              <a:rPr lang="hu-HU" sz="2400" dirty="0"/>
              <a:t> </a:t>
            </a:r>
          </a:p>
          <a:p>
            <a:r>
              <a:rPr lang="hu-HU" sz="2400" dirty="0"/>
              <a:t>Soha sorsot, ily ismerőst;</a:t>
            </a:r>
          </a:p>
          <a:p>
            <a:r>
              <a:rPr lang="hu-HU" sz="2400" dirty="0"/>
              <a:t>zászlói bár büszkén dagadnak,</a:t>
            </a:r>
          </a:p>
          <a:p>
            <a:r>
              <a:rPr lang="hu-HU" sz="2400" dirty="0"/>
              <a:t>ősi szokás szerint a hőst</a:t>
            </a:r>
          </a:p>
          <a:p>
            <a:r>
              <a:rPr lang="hu-HU" sz="2400" dirty="0"/>
              <a:t>legázolják nyers, állati hatalmak.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12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06435" y="648069"/>
            <a:ext cx="6096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/>
              <a:t>„A </a:t>
            </a:r>
            <a:r>
              <a:rPr lang="hu-HU" sz="2000" dirty="0"/>
              <a:t>magyar név megint szép lesz,</a:t>
            </a:r>
            <a:br>
              <a:rPr lang="hu-HU" sz="2000" dirty="0"/>
            </a:br>
            <a:r>
              <a:rPr lang="hu-HU" sz="2000" dirty="0"/>
              <a:t>Méltó régi nagy </a:t>
            </a:r>
            <a:r>
              <a:rPr lang="hu-HU" sz="2000" dirty="0" err="1"/>
              <a:t>hiréhez</a:t>
            </a:r>
            <a:r>
              <a:rPr lang="hu-HU" sz="2000" dirty="0"/>
              <a:t>;</a:t>
            </a:r>
            <a:br>
              <a:rPr lang="hu-HU" sz="2000" dirty="0"/>
            </a:br>
            <a:r>
              <a:rPr lang="hu-HU" sz="2000" dirty="0"/>
              <a:t>Mit rákentek a századok,</a:t>
            </a:r>
            <a:br>
              <a:rPr lang="hu-HU" sz="2000" dirty="0"/>
            </a:br>
            <a:r>
              <a:rPr lang="hu-HU" sz="2000" dirty="0"/>
              <a:t>Lemossuk a gyalázatot!</a:t>
            </a:r>
            <a:br>
              <a:rPr lang="hu-HU" sz="2000" dirty="0"/>
            </a:br>
            <a:r>
              <a:rPr lang="hu-HU" sz="2000" dirty="0">
                <a:solidFill>
                  <a:srgbClr val="FF0000"/>
                </a:solidFill>
              </a:rPr>
              <a:t>A magyarok istenére</a:t>
            </a:r>
            <a:br>
              <a:rPr lang="hu-HU" sz="2000" dirty="0">
                <a:solidFill>
                  <a:srgbClr val="FF0000"/>
                </a:solidFill>
              </a:rPr>
            </a:br>
            <a:r>
              <a:rPr lang="hu-HU" sz="2000" dirty="0">
                <a:solidFill>
                  <a:srgbClr val="FF0000"/>
                </a:solidFill>
              </a:rPr>
              <a:t>Esküszünk,</a:t>
            </a:r>
            <a:br>
              <a:rPr lang="hu-HU" sz="2000" dirty="0">
                <a:solidFill>
                  <a:srgbClr val="FF0000"/>
                </a:solidFill>
              </a:rPr>
            </a:br>
            <a:r>
              <a:rPr lang="hu-HU" sz="2000" dirty="0">
                <a:solidFill>
                  <a:srgbClr val="FF0000"/>
                </a:solidFill>
              </a:rPr>
              <a:t>Esküszünk, hogy rabok tovább</a:t>
            </a:r>
            <a:br>
              <a:rPr lang="hu-HU" sz="2000" dirty="0">
                <a:solidFill>
                  <a:srgbClr val="FF0000"/>
                </a:solidFill>
              </a:rPr>
            </a:br>
            <a:r>
              <a:rPr lang="hu-HU" sz="2000" dirty="0">
                <a:solidFill>
                  <a:srgbClr val="FF0000"/>
                </a:solidFill>
              </a:rPr>
              <a:t>Nem leszünk!</a:t>
            </a:r>
          </a:p>
          <a:p>
            <a:endParaRPr lang="hu-HU" sz="2000" dirty="0" smtClean="0"/>
          </a:p>
          <a:p>
            <a:r>
              <a:rPr lang="hu-HU" sz="2000" dirty="0" smtClean="0"/>
              <a:t>Hol </a:t>
            </a:r>
            <a:r>
              <a:rPr lang="hu-HU" sz="2000" dirty="0"/>
              <a:t>sírjaink domborulnak,</a:t>
            </a:r>
            <a:br>
              <a:rPr lang="hu-HU" sz="2000" dirty="0"/>
            </a:br>
            <a:r>
              <a:rPr lang="hu-HU" sz="2000" dirty="0"/>
              <a:t>Unokáink leborulnak,</a:t>
            </a:r>
            <a:br>
              <a:rPr lang="hu-HU" sz="2000" dirty="0"/>
            </a:br>
            <a:r>
              <a:rPr lang="hu-HU" sz="2000" dirty="0"/>
              <a:t>És áldó imádság mellett</a:t>
            </a:r>
            <a:br>
              <a:rPr lang="hu-HU" sz="2000" dirty="0"/>
            </a:br>
            <a:r>
              <a:rPr lang="hu-HU" sz="2000" dirty="0"/>
              <a:t>Mondják el szent neveinket.</a:t>
            </a:r>
            <a:br>
              <a:rPr lang="hu-HU" sz="2000" dirty="0"/>
            </a:br>
            <a:r>
              <a:rPr lang="hu-HU" sz="2000" dirty="0">
                <a:solidFill>
                  <a:schemeClr val="accent6">
                    <a:lumMod val="75000"/>
                  </a:schemeClr>
                </a:solidFill>
              </a:rPr>
              <a:t>A magyarok istenére</a:t>
            </a:r>
            <a:br>
              <a:rPr lang="hu-H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sz="2000" dirty="0">
                <a:solidFill>
                  <a:schemeClr val="accent6">
                    <a:lumMod val="75000"/>
                  </a:schemeClr>
                </a:solidFill>
              </a:rPr>
              <a:t>Esküszünk,</a:t>
            </a:r>
            <a:br>
              <a:rPr lang="hu-H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sz="2000" dirty="0">
                <a:solidFill>
                  <a:schemeClr val="accent6">
                    <a:lumMod val="75000"/>
                  </a:schemeClr>
                </a:solidFill>
              </a:rPr>
              <a:t>Esküszünk, hogy rabok tovább</a:t>
            </a:r>
            <a:br>
              <a:rPr lang="hu-H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sz="2000" dirty="0">
                <a:solidFill>
                  <a:schemeClr val="accent6">
                    <a:lumMod val="75000"/>
                  </a:schemeClr>
                </a:solidFill>
              </a:rPr>
              <a:t>Nem leszünk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!”</a:t>
            </a:r>
            <a:endParaRPr lang="hu-HU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4" y="661"/>
            <a:ext cx="5512330" cy="68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67395" y="576668"/>
            <a:ext cx="98842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</a:rPr>
              <a:t>Érettségi mintafeladatok, 2024 – magyar – középszint</a:t>
            </a:r>
          </a:p>
          <a:p>
            <a:endParaRPr lang="hu-HU" sz="2400" dirty="0" smtClean="0">
              <a:latin typeface="Times New Roman" panose="02020603050405020304" pitchFamily="18" charset="0"/>
            </a:endParaRPr>
          </a:p>
          <a:p>
            <a:endParaRPr lang="hu-HU" sz="2400" dirty="0" smtClean="0">
              <a:latin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</a:rPr>
              <a:t>7. Igaz vagy </a:t>
            </a:r>
            <a:r>
              <a:rPr lang="hu-HU" sz="2400" dirty="0">
                <a:latin typeface="Times New Roman" panose="02020603050405020304" pitchFamily="18" charset="0"/>
              </a:rPr>
              <a:t>hamis? Döntse el az alábbi állításokról, hogy igazak vagy hamisak! </a:t>
            </a:r>
            <a:r>
              <a:rPr lang="hu-HU" sz="2400" dirty="0" smtClean="0">
                <a:latin typeface="Times New Roman" panose="02020603050405020304" pitchFamily="18" charset="0"/>
              </a:rPr>
              <a:t>A megfelel</a:t>
            </a:r>
            <a:r>
              <a:rPr lang="hu-HU" sz="2400" dirty="0" smtClean="0">
                <a:latin typeface="Arial" panose="020B0604020202020204" pitchFamily="34" charset="0"/>
              </a:rPr>
              <a:t>ő </a:t>
            </a:r>
            <a:r>
              <a:rPr lang="hu-HU" sz="2400" dirty="0">
                <a:latin typeface="Times New Roman" panose="02020603050405020304" pitchFamily="18" charset="0"/>
              </a:rPr>
              <a:t>(I vagy H) </a:t>
            </a:r>
            <a:r>
              <a:rPr lang="hu-HU" sz="2400" dirty="0" smtClean="0">
                <a:latin typeface="Times New Roman" panose="02020603050405020304" pitchFamily="18" charset="0"/>
              </a:rPr>
              <a:t>bet</a:t>
            </a:r>
            <a:r>
              <a:rPr lang="hu-HU" sz="2400" dirty="0" smtClean="0">
                <a:latin typeface="Arial" panose="020B0604020202020204" pitchFamily="34" charset="0"/>
              </a:rPr>
              <a:t>ű</a:t>
            </a:r>
            <a:r>
              <a:rPr lang="hu-HU" sz="2400" dirty="0" smtClean="0">
                <a:latin typeface="Times New Roman" panose="02020603050405020304" pitchFamily="18" charset="0"/>
              </a:rPr>
              <a:t>jelet </a:t>
            </a:r>
            <a:r>
              <a:rPr lang="hu-HU" sz="2400" dirty="0">
                <a:latin typeface="Times New Roman" panose="02020603050405020304" pitchFamily="18" charset="0"/>
              </a:rPr>
              <a:t>írja a táblázat 3. oszlopába!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 smtClean="0"/>
          </a:p>
          <a:p>
            <a:r>
              <a:rPr lang="hu-HU" sz="2400" dirty="0" smtClean="0">
                <a:latin typeface="Times New Roman" panose="02020603050405020304" pitchFamily="18" charset="0"/>
              </a:rPr>
              <a:t>A) Az </a:t>
            </a:r>
            <a:r>
              <a:rPr lang="hu-HU" sz="2400" dirty="0">
                <a:latin typeface="Times New Roman" panose="02020603050405020304" pitchFamily="18" charset="0"/>
              </a:rPr>
              <a:t>invokáció eposzi kellék, a dolgok közepébe vágó kezdést jelenti</a:t>
            </a:r>
            <a:r>
              <a:rPr lang="hu-HU" sz="24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hu-HU" sz="2400" dirty="0"/>
              <a:t/>
            </a:r>
            <a:br>
              <a:rPr lang="hu-HU" sz="2400" dirty="0"/>
            </a:b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B) A helység kalapácsa Pet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ő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 Sándor 1854-ben írt elbeszél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ő</a:t>
            </a:r>
            <a:r>
              <a:rPr lang="hu-HU" sz="2400" b="1" dirty="0" smtClean="0">
                <a:solidFill>
                  <a:srgbClr val="FF0000"/>
                </a:solidFill>
              </a:rPr>
              <a:t/>
            </a:r>
            <a:br>
              <a:rPr lang="hu-HU" sz="2400" b="1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költeménye, komikus eposz, egyben stílusparódia.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 smtClean="0"/>
          </a:p>
          <a:p>
            <a:pPr algn="r"/>
            <a:r>
              <a:rPr lang="hu-HU" sz="2400" dirty="0" smtClean="0">
                <a:latin typeface="Times New Roman" panose="02020603050405020304" pitchFamily="18" charset="0"/>
              </a:rPr>
              <a:t>(</a:t>
            </a:r>
            <a:r>
              <a:rPr lang="hu-HU" sz="2400" dirty="0">
                <a:latin typeface="Times New Roman" panose="02020603050405020304" pitchFamily="18" charset="0"/>
              </a:rPr>
              <a:t>2 pont</a:t>
            </a:r>
            <a:r>
              <a:rPr lang="hu-HU" sz="2400" dirty="0" smtClean="0">
                <a:latin typeface="Times New Roman" panose="02020603050405020304" pitchFamily="18" charset="0"/>
              </a:rPr>
              <a:t>)</a:t>
            </a:r>
          </a:p>
          <a:p>
            <a:r>
              <a:rPr lang="hu-HU" sz="2400" dirty="0" smtClean="0">
                <a:latin typeface="Times New Roman" panose="02020603050405020304" pitchFamily="18" charset="0"/>
              </a:rPr>
              <a:t>Forrás:</a:t>
            </a:r>
          </a:p>
          <a:p>
            <a:r>
              <a:rPr lang="hu-HU" sz="2400" dirty="0" smtClean="0">
                <a:hlinkClick r:id="rId2"/>
              </a:rPr>
              <a:t>https</a:t>
            </a:r>
            <a:r>
              <a:rPr lang="hu-HU" sz="2400" dirty="0">
                <a:hlinkClick r:id="rId2"/>
              </a:rPr>
              <a:t>://</a:t>
            </a:r>
            <a:r>
              <a:rPr lang="hu-HU" sz="2400" dirty="0" smtClean="0">
                <a:hlinkClick r:id="rId2"/>
              </a:rPr>
              <a:t>www.oktatas.hu/pub_bin/dload/kozoktatas/erettsegi/vizsgakovetelmenyek2024/mintafeladatok_2024/magyir_kozep_irasbeli_minta.pdf</a:t>
            </a:r>
            <a:r>
              <a:rPr lang="hu-HU" sz="2400" dirty="0" smtClean="0"/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084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-1053685"/>
            <a:ext cx="10959737" cy="81978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384663" y="-418011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Nagy Versmondás Kiskőrösön 2022. március 14-én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843451" y="26126"/>
            <a:ext cx="708877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Petri György</a:t>
            </a:r>
            <a:endParaRPr lang="hu-HU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[ZÁRÓVERS]</a:t>
            </a:r>
            <a:endParaRPr lang="hu-HU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Horgodra tűztél, uram.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Huszonhat éve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kunkorodok, tekergek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csábosan, mégsem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feszült ki a zsinór.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Nyilvánvaló,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 a folyódban nincs hal.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mégis remélsz, </a:t>
            </a:r>
          </a:p>
          <a:p>
            <a:pPr>
              <a:spcAft>
                <a:spcPts val="0"/>
              </a:spcAft>
            </a:pP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válassz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más kukacot.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Szép volt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kiválasztottnak lenni.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most már szeretnék </a:t>
            </a:r>
          </a:p>
          <a:p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szárítkozni, mászkálni a napon. </a:t>
            </a:r>
            <a:r>
              <a:rPr lang="hu-HU" sz="2400" dirty="0" smtClean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u-HU" sz="24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i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Kötetben: 1971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hu-HU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0"/>
            <a:ext cx="487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61508" y="959602"/>
            <a:ext cx="6096000" cy="472437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595"/>
              </a:spcAft>
            </a:pPr>
            <a:r>
              <a:rPr lang="hu-HU" sz="4000" b="1" dirty="0" smtClean="0">
                <a:latin typeface="Times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ÉN</a:t>
            </a:r>
            <a:endParaRPr lang="hu-HU" sz="4400" b="1" i="1" dirty="0">
              <a:latin typeface="Times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40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40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Isten egy szem</a:t>
            </a:r>
          </a:p>
          <a:p>
            <a:pPr>
              <a:spcAft>
                <a:spcPts val="0"/>
              </a:spcAft>
            </a:pPr>
            <a:r>
              <a:rPr lang="hu-HU" sz="40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rothadt szőlője, amit</a:t>
            </a:r>
          </a:p>
          <a:p>
            <a:pPr>
              <a:spcAft>
                <a:spcPts val="0"/>
              </a:spcAft>
            </a:pPr>
            <a:r>
              <a:rPr lang="hu-HU" sz="40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öregúr magának tartogat</a:t>
            </a:r>
          </a:p>
          <a:p>
            <a:pPr>
              <a:spcAft>
                <a:spcPts val="0"/>
              </a:spcAft>
            </a:pPr>
            <a:r>
              <a:rPr lang="hu-HU" sz="40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zúzmarás kertben.</a:t>
            </a:r>
          </a:p>
          <a:p>
            <a:pPr>
              <a:spcAft>
                <a:spcPts val="0"/>
              </a:spcAft>
            </a:pPr>
            <a:r>
              <a:rPr lang="hu-HU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i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Kötetben: 1981</a:t>
            </a:r>
            <a:r>
              <a:rPr lang="hu-HU" sz="28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17817" y="158325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/>
              <a:t>SÁNDORHOZ</a:t>
            </a:r>
          </a:p>
          <a:p>
            <a:endParaRPr lang="hu-HU" sz="2000" dirty="0" smtClean="0"/>
          </a:p>
          <a:p>
            <a:r>
              <a:rPr lang="hu-HU" sz="2000" dirty="0" smtClean="0"/>
              <a:t>„</a:t>
            </a:r>
            <a:r>
              <a:rPr lang="hu-HU" sz="2000" dirty="0"/>
              <a:t>Itt benn vagyok a férfikor </a:t>
            </a:r>
            <a:r>
              <a:rPr lang="hu-HU" sz="2000" dirty="0" err="1"/>
              <a:t>nyarában</a:t>
            </a:r>
            <a:r>
              <a:rPr lang="hu-HU" sz="2000" dirty="0"/>
              <a:t>”</a:t>
            </a:r>
          </a:p>
          <a:p>
            <a:r>
              <a:rPr lang="hu-HU" sz="2000" dirty="0"/>
              <a:t>– írtad huszonöt évesen.</a:t>
            </a:r>
          </a:p>
          <a:p>
            <a:r>
              <a:rPr lang="hu-HU" sz="2000" dirty="0"/>
              <a:t>Kegyetlen ősz tört ránk, tépi a fákat,</a:t>
            </a:r>
          </a:p>
          <a:p>
            <a:r>
              <a:rPr lang="hu-HU" sz="2000" dirty="0"/>
              <a:t>esők ostora </a:t>
            </a:r>
            <a:r>
              <a:rPr lang="hu-HU" sz="2000" dirty="0" err="1"/>
              <a:t>sebzi</a:t>
            </a:r>
            <a:endParaRPr lang="hu-HU" sz="2000" dirty="0"/>
          </a:p>
          <a:p>
            <a:r>
              <a:rPr lang="hu-HU" sz="2000" dirty="0"/>
              <a:t>a lomha folyót.</a:t>
            </a:r>
          </a:p>
          <a:p>
            <a:r>
              <a:rPr lang="hu-HU" sz="2000" dirty="0"/>
              <a:t>Láttam lakatlan házad</a:t>
            </a:r>
          </a:p>
          <a:p>
            <a:r>
              <a:rPr lang="hu-HU" sz="2000" dirty="0"/>
              <a:t>meg a tölgyfát, amely alatt állítólag…</a:t>
            </a:r>
          </a:p>
          <a:p>
            <a:r>
              <a:rPr lang="hu-HU" sz="2000" dirty="0"/>
              <a:t>Tizenkét évvel túléltelek már.</a:t>
            </a:r>
          </a:p>
          <a:p>
            <a:r>
              <a:rPr lang="hu-HU" sz="2000" dirty="0"/>
              <a:t>Hallgatom az esőt</a:t>
            </a:r>
          </a:p>
          <a:p>
            <a:r>
              <a:rPr lang="hu-HU" sz="2000" dirty="0"/>
              <a:t>(híjas a tető a szüleid házán),</a:t>
            </a:r>
          </a:p>
          <a:p>
            <a:r>
              <a:rPr lang="hu-HU" sz="2000" dirty="0"/>
              <a:t>tintás ujjamat bámulom és téged,</a:t>
            </a:r>
          </a:p>
          <a:p>
            <a:r>
              <a:rPr lang="hu-HU" sz="2000" dirty="0"/>
              <a:t>vagyis a PETŐFI ÖSSZES</a:t>
            </a:r>
          </a:p>
          <a:p>
            <a:r>
              <a:rPr lang="hu-HU" sz="2000" dirty="0"/>
              <a:t>KÖLTEMÉNYEIT</a:t>
            </a:r>
          </a:p>
          <a:p>
            <a:r>
              <a:rPr lang="hu-HU" sz="2000" dirty="0"/>
              <a:t>lapozgatom Dömsödön:</a:t>
            </a:r>
          </a:p>
          <a:p>
            <a:r>
              <a:rPr lang="hu-HU" sz="2000" dirty="0"/>
              <a:t>„Sors, nyiss nekem tért.”</a:t>
            </a:r>
          </a:p>
          <a:p>
            <a:r>
              <a:rPr lang="hu-HU" sz="2000" dirty="0"/>
              <a:t>Majd nyit.</a:t>
            </a:r>
          </a:p>
          <a:p>
            <a:r>
              <a:rPr lang="hu-HU" sz="2000" dirty="0">
                <a:solidFill>
                  <a:srgbClr val="FF0000"/>
                </a:solidFill>
              </a:rPr>
              <a:t>Szóval téged olvasgatlak</a:t>
            </a:r>
          </a:p>
          <a:p>
            <a:r>
              <a:rPr lang="hu-HU" sz="2000" dirty="0">
                <a:solidFill>
                  <a:srgbClr val="FF0000"/>
                </a:solidFill>
              </a:rPr>
              <a:t>ez őszben, melynek nem is volt nyara</a:t>
            </a:r>
            <a:r>
              <a:rPr lang="hu-HU" sz="2000" dirty="0" smtClean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hu-HU" sz="2000" dirty="0" smtClean="0"/>
              <a:t>(</a:t>
            </a:r>
            <a:r>
              <a:rPr lang="hu-HU" sz="2000" i="1" dirty="0" smtClean="0"/>
              <a:t>Örökhétfő</a:t>
            </a:r>
            <a:r>
              <a:rPr lang="hu-HU" sz="2000" dirty="0" smtClean="0"/>
              <a:t>, 1981)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59204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1737" y="587280"/>
            <a:ext cx="73239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 Nagy Lajos</a:t>
            </a:r>
            <a:endParaRPr lang="hu-HU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PETŐFI BARGUZINBAN </a:t>
            </a:r>
            <a:endParaRPr lang="hu-HU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Sej,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Barguzinban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régen tép medve, régen tép farkas.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Megáll a világ rút masinája, egy régi Barkas,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koponyakörzőt, ásót pakol ki, s a földbe </a:t>
            </a:r>
            <a:r>
              <a:rPr lang="hu-HU" sz="2400" dirty="0" err="1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dőfi</a:t>
            </a: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 jó pár verszta sugárú körben ébredj, Petőfi!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Lakósok jönnek, itt van a tévé, feszt bólogatnak,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lenyilatkozzák, nevezett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hősék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naná, itt laknak,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keszeg teremtés, izgága kissé,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pravda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hogy is ne!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tejbegyűjtő az élettársa, mindenki isme’. </a:t>
            </a:r>
            <a:endParaRPr lang="hu-HU" sz="2400" dirty="0" smtClean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hu-HU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4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endParaRPr lang="hu-HU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800" b="1" i="1" dirty="0">
              <a:effectLst/>
              <a:latin typeface="Times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07" y="0"/>
            <a:ext cx="5436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95302" y="257634"/>
            <a:ext cx="729778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Bár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Barguzinban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nem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tivornócsna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kocsma és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művház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nagy indulatja kis mellkasában hamar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felszikráz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Sejhaj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pumpow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felszökik nála, és akkor jajjaj,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szalad előle muzsik és múzsa lobogó hajjal,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zörög markában,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attakírozván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vodkás flakonja,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három nap s éjjel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familijának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nincs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nyugalomja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Rógyina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málya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múlatja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ríván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bús abaposztó,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tépje a tigris rossz halinád szét, tépje a prosztó, </a:t>
            </a:r>
          </a:p>
          <a:p>
            <a:pPr>
              <a:spcAft>
                <a:spcPts val="0"/>
              </a:spcAft>
            </a:pP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ágybanipárnád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üsse a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dárd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át, kardra, pirogra,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 aki téged </a:t>
            </a:r>
            <a:r>
              <a:rPr lang="hu-HU" sz="2400" dirty="0" err="1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jobtvaju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máma, az ég lerogyja!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 negyednapra </a:t>
            </a:r>
            <a:r>
              <a:rPr lang="hu-HU" sz="2400" dirty="0" err="1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csíhatjka</a:t>
            </a: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ingó kedélye helyre,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bicikli tolva Lenin </a:t>
            </a:r>
            <a:r>
              <a:rPr lang="hu-HU" sz="2400" dirty="0" err="1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ulícán</a:t>
            </a: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mén munkahelyre,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 keszeg ember, konkrétan asszony, lejár a sírba,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itt nyugszok tíztől tizenöt </a:t>
            </a:r>
            <a:r>
              <a:rPr lang="hu-HU" sz="2400" dirty="0" err="1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háig</a:t>
            </a:r>
            <a:r>
              <a:rPr lang="hu-HU" sz="2400" dirty="0">
                <a:solidFill>
                  <a:srgbClr val="FF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vasárnap zárva. 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hu-HU" sz="2400" i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grafitnesz 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kötetben </a:t>
            </a:r>
            <a:r>
              <a:rPr lang="hu-HU" sz="2400" i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2003</a:t>
            </a:r>
            <a:r>
              <a:rPr lang="hu-HU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2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31827"/>
              </p:ext>
            </p:extLst>
          </p:nvPr>
        </p:nvGraphicFramePr>
        <p:xfrm>
          <a:off x="5117700" y="666536"/>
          <a:ext cx="10212323" cy="5742259"/>
        </p:xfrm>
        <a:graphic>
          <a:graphicData uri="http://schemas.openxmlformats.org/drawingml/2006/table">
            <a:tbl>
              <a:tblPr/>
              <a:tblGrid>
                <a:gridCol w="10212323">
                  <a:extLst>
                    <a:ext uri="{9D8B030D-6E8A-4147-A177-3AD203B41FA5}">
                      <a16:colId xmlns:a16="http://schemas.microsoft.com/office/drawing/2014/main" xmlns="" val="2211917754"/>
                    </a:ext>
                  </a:extLst>
                </a:gridCol>
              </a:tblGrid>
              <a:tr h="355211">
                <a:tc>
                  <a:txBody>
                    <a:bodyPr/>
                    <a:lstStyle/>
                    <a:p>
                      <a:endParaRPr lang="hu-HU" sz="170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6644344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endParaRPr lang="hu-HU" sz="1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956151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 err="1"/>
                        <a:t>Befordulám</a:t>
                      </a:r>
                      <a:r>
                        <a:rPr lang="hu-HU" sz="2400" dirty="0"/>
                        <a:t> a kamrába, adta-vette setét vót,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2989569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pt-BR" sz="2400" dirty="0"/>
                        <a:t>Nem felém a beste jószág a pipámnak szurkállót,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220291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/>
                        <a:t>Teremtette sötétsége, olyan vagy, mint a szurok,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0329884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 err="1"/>
                        <a:t>Lepatténtok</a:t>
                      </a:r>
                      <a:r>
                        <a:rPr lang="hu-HU" sz="2400" dirty="0"/>
                        <a:t> egyet róla, s a’ pipámnak beszurok.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09481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9646704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/>
                        <a:t>Ahogy mondám, úgy is tették, </a:t>
                      </a:r>
                      <a:r>
                        <a:rPr lang="hu-HU" sz="2400" dirty="0" err="1"/>
                        <a:t>szörcsölődvék</a:t>
                      </a:r>
                      <a:r>
                        <a:rPr lang="hu-HU" sz="2400" dirty="0"/>
                        <a:t> csendesen,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2150346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/>
                        <a:t>Azaz </a:t>
                      </a:r>
                      <a:r>
                        <a:rPr lang="hu-HU" sz="2400" dirty="0" err="1"/>
                        <a:t>szörcsölődtem</a:t>
                      </a:r>
                      <a:r>
                        <a:rPr lang="hu-HU" sz="2400" dirty="0"/>
                        <a:t> </a:t>
                      </a:r>
                      <a:r>
                        <a:rPr lang="hu-HU" sz="2400" dirty="0" err="1"/>
                        <a:t>vóna</a:t>
                      </a:r>
                      <a:r>
                        <a:rPr lang="hu-HU" sz="2400" dirty="0"/>
                        <a:t>, ha nem zavar senkisem,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2249376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sv-SE" sz="2400" dirty="0"/>
                        <a:t>De a kamra setétjéből, mint valamely kiváltság,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3557163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 err="1"/>
                        <a:t>Pindari</a:t>
                      </a:r>
                      <a:r>
                        <a:rPr lang="hu-HU" sz="2400" dirty="0"/>
                        <a:t> láng-ajakával előpattant egy jelenség…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2607047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0249872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Egy kisleány, egy kisleány jött elő a’ </a:t>
                      </a:r>
                      <a:r>
                        <a:rPr lang="hu-HU" sz="2400" dirty="0" err="1">
                          <a:solidFill>
                            <a:srgbClr val="00B050"/>
                          </a:solidFill>
                        </a:rPr>
                        <a:t>lavorból</a:t>
                      </a:r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359865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Ha nem volt </a:t>
                      </a:r>
                      <a:r>
                        <a:rPr lang="hu-HU" sz="2400" dirty="0" err="1">
                          <a:solidFill>
                            <a:srgbClr val="00B050"/>
                          </a:solidFill>
                        </a:rPr>
                        <a:t>vón</a:t>
                      </a:r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 vegyszerekből, </a:t>
                      </a:r>
                      <a:r>
                        <a:rPr lang="hu-HU" sz="2400" dirty="0" err="1">
                          <a:solidFill>
                            <a:srgbClr val="00B050"/>
                          </a:solidFill>
                        </a:rPr>
                        <a:t>allig</a:t>
                      </a:r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’ ha nem megorrol,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9797657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Mer’ én </a:t>
                      </a:r>
                      <a:r>
                        <a:rPr lang="hu-HU" sz="2400" dirty="0" err="1">
                          <a:solidFill>
                            <a:srgbClr val="00B050"/>
                          </a:solidFill>
                        </a:rPr>
                        <a:t>bizon</a:t>
                      </a:r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’, mer’ én </a:t>
                      </a:r>
                      <a:r>
                        <a:rPr lang="hu-HU" sz="2400" dirty="0" err="1">
                          <a:solidFill>
                            <a:srgbClr val="00B050"/>
                          </a:solidFill>
                        </a:rPr>
                        <a:t>bizon</a:t>
                      </a:r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’ egy szálában </a:t>
                      </a:r>
                      <a:r>
                        <a:rPr lang="hu-HU" sz="2400" dirty="0" err="1">
                          <a:solidFill>
                            <a:srgbClr val="00B050"/>
                          </a:solidFill>
                        </a:rPr>
                        <a:t>állék</a:t>
                      </a:r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 ott,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8611934"/>
                  </a:ext>
                </a:extLst>
              </a:tr>
              <a:tr h="266408">
                <a:tc>
                  <a:txBody>
                    <a:bodyPr/>
                    <a:lstStyle/>
                    <a:p>
                      <a:pPr algn="l"/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S nem úgy, mint </a:t>
                      </a:r>
                      <a:r>
                        <a:rPr lang="hu-HU" sz="2400" dirty="0" err="1">
                          <a:solidFill>
                            <a:srgbClr val="00B050"/>
                          </a:solidFill>
                        </a:rPr>
                        <a:t>amikó</a:t>
                      </a:r>
                      <a:r>
                        <a:rPr lang="hu-HU" sz="2400" dirty="0">
                          <a:solidFill>
                            <a:srgbClr val="00B050"/>
                          </a:solidFill>
                        </a:rPr>
                        <a:t>’ kisleányt fogadok.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787279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21228" y="620371"/>
            <a:ext cx="51603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Befordulám</a:t>
            </a:r>
            <a:r>
              <a:rPr kumimoji="0" lang="hu-HU" altLang="hu-H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kamrába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– Élet-Idill és dévajlás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7067"/>
              </p:ext>
            </p:extLst>
          </p:nvPr>
        </p:nvGraphicFramePr>
        <p:xfrm>
          <a:off x="707571" y="594360"/>
          <a:ext cx="6581503" cy="1524000"/>
        </p:xfrm>
        <a:graphic>
          <a:graphicData uri="http://schemas.openxmlformats.org/drawingml/2006/table">
            <a:tbl>
              <a:tblPr/>
              <a:tblGrid>
                <a:gridCol w="6581503">
                  <a:extLst>
                    <a:ext uri="{9D8B030D-6E8A-4147-A177-3AD203B41FA5}">
                      <a16:colId xmlns:a16="http://schemas.microsoft.com/office/drawing/2014/main" xmlns="" val="2578694331"/>
                    </a:ext>
                  </a:extLst>
                </a:gridCol>
              </a:tblGrid>
              <a:tr h="751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dirty="0" smtClean="0">
                          <a:solidFill>
                            <a:srgbClr val="0070C0"/>
                          </a:solidFill>
                        </a:rPr>
                        <a:t>„ki boldog hogyha </a:t>
                      </a:r>
                      <a:r>
                        <a:rPr lang="hu-HU" sz="3200" dirty="0" err="1" smtClean="0">
                          <a:solidFill>
                            <a:srgbClr val="0070C0"/>
                          </a:solidFill>
                        </a:rPr>
                        <a:t>diványára</a:t>
                      </a:r>
                      <a:r>
                        <a:rPr lang="hu-HU" sz="3200" dirty="0" smtClean="0">
                          <a:solidFill>
                            <a:srgbClr val="0070C0"/>
                          </a:solidFill>
                        </a:rPr>
                        <a:t> vont</a:t>
                      </a:r>
                    </a:p>
                    <a:p>
                      <a:r>
                        <a:rPr lang="hu-HU" sz="3200" dirty="0" smtClean="0">
                          <a:solidFill>
                            <a:srgbClr val="0070C0"/>
                          </a:solidFill>
                        </a:rPr>
                        <a:t>sors </a:t>
                      </a:r>
                      <a:r>
                        <a:rPr lang="hu-HU" sz="3200" dirty="0">
                          <a:solidFill>
                            <a:srgbClr val="0070C0"/>
                          </a:solidFill>
                        </a:rPr>
                        <a:t>nyiss nekem </a:t>
                      </a:r>
                      <a:r>
                        <a:rPr lang="hu-HU" sz="3200" dirty="0" smtClean="0">
                          <a:solidFill>
                            <a:srgbClr val="0070C0"/>
                          </a:solidFill>
                        </a:rPr>
                        <a:t>masszázsszalont”</a:t>
                      </a:r>
                    </a:p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                                                                                (</a:t>
                      </a:r>
                      <a:r>
                        <a:rPr lang="hu-HU" i="1" dirty="0" err="1" smtClean="0"/>
                        <a:t>Őszológiai</a:t>
                      </a:r>
                      <a:r>
                        <a:rPr lang="hu-HU" i="1" dirty="0" smtClean="0"/>
                        <a:t> gyakorlatok</a:t>
                      </a:r>
                      <a:r>
                        <a:rPr lang="hu-HU" dirty="0" smtClean="0"/>
                        <a:t>)   </a:t>
                      </a:r>
                      <a:endParaRPr lang="hu-H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7422591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199605" y="6111548"/>
            <a:ext cx="4881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B050"/>
                </a:solidFill>
              </a:rPr>
              <a:t>„Sas </a:t>
            </a:r>
            <a:r>
              <a:rPr lang="hu-HU" sz="2400" b="1" dirty="0">
                <a:solidFill>
                  <a:srgbClr val="00B050"/>
                </a:solidFill>
              </a:rPr>
              <a:t>legyek, ha sasnak vagy </a:t>
            </a:r>
            <a:r>
              <a:rPr lang="hu-HU" sz="2400" b="1" dirty="0" smtClean="0">
                <a:solidFill>
                  <a:srgbClr val="00B050"/>
                </a:solidFill>
              </a:rPr>
              <a:t>virága”</a:t>
            </a:r>
            <a:endParaRPr lang="hu-HU" sz="2400" b="1" dirty="0">
              <a:solidFill>
                <a:srgbClr val="00B050"/>
              </a:solidFill>
            </a:endParaRPr>
          </a:p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7552"/>
              </p:ext>
            </p:extLst>
          </p:nvPr>
        </p:nvGraphicFramePr>
        <p:xfrm>
          <a:off x="4811485" y="2886534"/>
          <a:ext cx="6723017" cy="3048000"/>
        </p:xfrm>
        <a:graphic>
          <a:graphicData uri="http://schemas.openxmlformats.org/drawingml/2006/table">
            <a:tbl>
              <a:tblPr/>
              <a:tblGrid>
                <a:gridCol w="6723017">
                  <a:extLst>
                    <a:ext uri="{9D8B030D-6E8A-4147-A177-3AD203B41FA5}">
                      <a16:colId xmlns:a16="http://schemas.microsoft.com/office/drawing/2014/main" xmlns="" val="1754531725"/>
                    </a:ext>
                  </a:extLst>
                </a:gridCol>
              </a:tblGrid>
              <a:tr h="27346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6376400"/>
                  </a:ext>
                </a:extLst>
              </a:tr>
              <a:tr h="27346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0738252"/>
                  </a:ext>
                </a:extLst>
              </a:tr>
              <a:tr h="27346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6603167"/>
                  </a:ext>
                </a:extLst>
              </a:tr>
              <a:tr h="227891">
                <a:tc>
                  <a:txBody>
                    <a:bodyPr/>
                    <a:lstStyle/>
                    <a:p>
                      <a:pPr algn="r"/>
                      <a:r>
                        <a:rPr lang="hu-HU" sz="2000" i="1" dirty="0">
                          <a:effectLst/>
                        </a:rPr>
                        <a:t>„…</a:t>
                      </a:r>
                      <a:r>
                        <a:rPr lang="hu-HU" sz="2000" i="1" dirty="0">
                          <a:solidFill>
                            <a:srgbClr val="FF0000"/>
                          </a:solidFill>
                          <a:effectLst/>
                        </a:rPr>
                        <a:t>sors, nyiss nekem rét</a:t>
                      </a:r>
                      <a:r>
                        <a:rPr lang="hu-HU" sz="2000" i="1" dirty="0">
                          <a:effectLst/>
                        </a:rPr>
                        <a:t>”</a:t>
                      </a:r>
                      <a:endParaRPr lang="hu-HU" sz="4400" i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1508620"/>
                  </a:ext>
                </a:extLst>
              </a:tr>
              <a:tr h="205102"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4014430"/>
                  </a:ext>
                </a:extLst>
              </a:tr>
              <a:tr h="20510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9360881"/>
                  </a:ext>
                </a:extLst>
              </a:tr>
              <a:tr h="20510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Atyám, én egy virág vagyok,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9110101"/>
                  </a:ext>
                </a:extLst>
              </a:tr>
              <a:tr h="205102"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Egy virágnak születék,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7577774"/>
                  </a:ext>
                </a:extLst>
              </a:tr>
              <a:tr h="205102"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Feslő bimbóm piheg-pattog,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236832"/>
                  </a:ext>
                </a:extLst>
              </a:tr>
              <a:tr h="205102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Ha föl s alá </a:t>
                      </a:r>
                      <a:r>
                        <a:rPr lang="hu-HU" dirty="0" err="1"/>
                        <a:t>lépdelék</a:t>
                      </a:r>
                      <a:r>
                        <a:rPr lang="hu-HU" dirty="0"/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242465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55419" y="3111518"/>
            <a:ext cx="779480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Édesatyám, én egy virág vagyok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                                             – írta Virágos Mihály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36218"/>
              </p:ext>
            </p:extLst>
          </p:nvPr>
        </p:nvGraphicFramePr>
        <p:xfrm>
          <a:off x="7689668" y="244117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408437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„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itt 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van az ősz itt van </a:t>
                      </a: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ujjé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2905417"/>
                  </a:ext>
                </a:extLst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76871"/>
              </p:ext>
            </p:extLst>
          </p:nvPr>
        </p:nvGraphicFramePr>
        <p:xfrm>
          <a:off x="7689668" y="528972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1075590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dirty="0"/>
                        <a:t>s szép mint mindig énekem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9721813"/>
                  </a:ext>
                </a:extLst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327301"/>
              </p:ext>
            </p:extLst>
          </p:nvPr>
        </p:nvGraphicFramePr>
        <p:xfrm>
          <a:off x="7689668" y="817731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3510047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isten tudja hogy </a:t>
                      </a:r>
                      <a:r>
                        <a:rPr lang="hu-HU" dirty="0" err="1"/>
                        <a:t>mivégből</a:t>
                      </a:r>
                      <a:endParaRPr lang="hu-H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3079679"/>
                  </a:ext>
                </a:extLst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81961"/>
              </p:ext>
            </p:extLst>
          </p:nvPr>
        </p:nvGraphicFramePr>
        <p:xfrm>
          <a:off x="7689668" y="1180039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1263366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dirty="0"/>
                        <a:t>jövök haza a büféből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209012"/>
                  </a:ext>
                </a:extLst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88205"/>
              </p:ext>
            </p:extLst>
          </p:nvPr>
        </p:nvGraphicFramePr>
        <p:xfrm>
          <a:off x="7689668" y="813827"/>
          <a:ext cx="10515600" cy="1675555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1375919952"/>
                    </a:ext>
                  </a:extLst>
                </a:gridCol>
              </a:tblGrid>
              <a:tr h="1675555">
                <a:tc>
                  <a:txBody>
                    <a:bodyPr/>
                    <a:lstStyle/>
                    <a:p>
                      <a:r>
                        <a:rPr lang="pt-BR" dirty="0"/>
                        <a:t>s húzgálom a zörgő avarban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9931163"/>
                  </a:ext>
                </a:extLst>
              </a:tr>
            </a:tbl>
          </a:graphicData>
        </a:graphic>
      </p:graphicFrame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84542"/>
              </p:ext>
            </p:extLst>
          </p:nvPr>
        </p:nvGraphicFramePr>
        <p:xfrm>
          <a:off x="7689668" y="1749267"/>
          <a:ext cx="10515600" cy="546961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2012655676"/>
                    </a:ext>
                  </a:extLst>
                </a:gridCol>
              </a:tblGrid>
              <a:tr h="546961">
                <a:tc>
                  <a:txBody>
                    <a:bodyPr/>
                    <a:lstStyle/>
                    <a:p>
                      <a:r>
                        <a:rPr lang="hu-HU" dirty="0" smtClean="0"/>
                        <a:t>mint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kiskocsit </a:t>
                      </a:r>
                      <a:r>
                        <a:rPr lang="hu-HU" dirty="0"/>
                        <a:t>az </a:t>
                      </a:r>
                      <a:r>
                        <a:rPr lang="hu-HU" dirty="0" smtClean="0"/>
                        <a:t>életem”</a:t>
                      </a:r>
                      <a:endParaRPr lang="hu-H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8087982"/>
                  </a:ext>
                </a:extLst>
              </a:tr>
            </a:tbl>
          </a:graphicData>
        </a:graphic>
      </p:graphicFrame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95" y="2118360"/>
            <a:ext cx="2629847" cy="35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72" y="0"/>
            <a:ext cx="5696031" cy="915944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8273142" y="3774553"/>
            <a:ext cx="25820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RÓZSAFALVI ZSUZSANNA: </a:t>
            </a:r>
            <a:r>
              <a:rPr lang="hu-H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Petőfi Sándor újabb költeményei (1847—1848)  egy kötetben</a:t>
            </a:r>
            <a:endParaRPr lang="hu-H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https://pimblog.blog.hu/2022/03/16/petofi_sandor_ujabb_koltemenyei_1847-1849_egy_kotetben?utm_source=bloghu_megosztas&amp;utm_medium=facebook_share&amp;utm_campaign=blhshare</a:t>
            </a:r>
            <a:r>
              <a:rPr lang="hu-H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[2022. 03. 18.]</a:t>
            </a:r>
            <a:endParaRPr lang="hu-H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2429691" y="3056708"/>
            <a:ext cx="1802675" cy="5355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4998671" y="6121257"/>
            <a:ext cx="1097280" cy="262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5259928" y="4025735"/>
            <a:ext cx="1097280" cy="3526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5259928" y="4801194"/>
            <a:ext cx="1097280" cy="3526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6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6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61" y="-91440"/>
            <a:ext cx="7493943" cy="1001864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209314" y="600891"/>
            <a:ext cx="26125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Bánföldi Szilárd színművész</a:t>
            </a:r>
          </a:p>
          <a:p>
            <a:endParaRPr lang="hu-HU" sz="2800" dirty="0"/>
          </a:p>
          <a:p>
            <a:r>
              <a:rPr lang="hu-HU" sz="2800" dirty="0" smtClean="0"/>
              <a:t>Kiskőrős, </a:t>
            </a:r>
          </a:p>
          <a:p>
            <a:r>
              <a:rPr lang="hu-HU" sz="2800" dirty="0" smtClean="0"/>
              <a:t>2022. márc. 14.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409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04" y="-1"/>
            <a:ext cx="7583079" cy="689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-2744626"/>
            <a:ext cx="9829800" cy="131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40833" y="482600"/>
            <a:ext cx="76073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Jókai Mór: Az 1848-iki kokárda</a:t>
            </a:r>
          </a:p>
          <a:p>
            <a:endParaRPr lang="hu-HU" sz="2800" dirty="0"/>
          </a:p>
          <a:p>
            <a:r>
              <a:rPr lang="hu-HU" sz="2800" dirty="0" smtClean="0"/>
              <a:t>(részlet)</a:t>
            </a:r>
          </a:p>
          <a:p>
            <a:endParaRPr lang="hu-HU" sz="2800" dirty="0"/>
          </a:p>
          <a:p>
            <a:r>
              <a:rPr lang="hu-HU" sz="2800" dirty="0" smtClean="0"/>
              <a:t>„Keblemre </a:t>
            </a:r>
            <a:r>
              <a:rPr lang="hu-HU" sz="2800" dirty="0"/>
              <a:t>tűzlek ismét drága jelvény,</a:t>
            </a:r>
            <a:br>
              <a:rPr lang="hu-HU" sz="2800" dirty="0"/>
            </a:br>
            <a:r>
              <a:rPr lang="hu-HU" sz="2800" dirty="0" err="1"/>
              <a:t>Szivemnek</a:t>
            </a:r>
            <a:r>
              <a:rPr lang="hu-HU" sz="2800" dirty="0"/>
              <a:t> rég alvó szerelmese.</a:t>
            </a:r>
            <a:br>
              <a:rPr lang="hu-HU" sz="2800" dirty="0"/>
            </a:br>
            <a:r>
              <a:rPr lang="hu-HU" sz="2800" dirty="0"/>
              <a:t>Ki a nagy éjben úgy </a:t>
            </a:r>
            <a:r>
              <a:rPr lang="hu-HU" sz="2800" dirty="0" err="1"/>
              <a:t>tüntél</a:t>
            </a:r>
            <a:r>
              <a:rPr lang="hu-HU" sz="2800" dirty="0"/>
              <a:t> elém föl,</a:t>
            </a:r>
            <a:br>
              <a:rPr lang="hu-HU" sz="2800" dirty="0"/>
            </a:br>
            <a:r>
              <a:rPr lang="hu-HU" sz="2800" dirty="0"/>
              <a:t>Miként egy álom, mint tündérmese.</a:t>
            </a:r>
            <a:br>
              <a:rPr lang="hu-HU" sz="2800" dirty="0"/>
            </a:br>
            <a:r>
              <a:rPr lang="hu-HU" sz="2800" dirty="0"/>
              <a:t>Virrad. </a:t>
            </a:r>
            <a:r>
              <a:rPr lang="hu-HU" sz="2800" dirty="0" err="1"/>
              <a:t>Felébredénk</a:t>
            </a:r>
            <a:r>
              <a:rPr lang="hu-HU" sz="2800" dirty="0"/>
              <a:t>. </a:t>
            </a:r>
            <a:r>
              <a:rPr lang="hu-HU" sz="2800" dirty="0" err="1"/>
              <a:t>Im</a:t>
            </a:r>
            <a:r>
              <a:rPr lang="hu-HU" sz="2800" dirty="0"/>
              <a:t> </a:t>
            </a:r>
            <a:r>
              <a:rPr lang="hu-HU" sz="2800" dirty="0" err="1"/>
              <a:t>ujra</a:t>
            </a:r>
            <a:r>
              <a:rPr lang="hu-HU" sz="2800" dirty="0"/>
              <a:t> látlak:</a:t>
            </a:r>
            <a:br>
              <a:rPr lang="hu-HU" sz="2800" dirty="0"/>
            </a:br>
            <a:r>
              <a:rPr lang="hu-HU" sz="2800" dirty="0"/>
              <a:t>Jobb égnek három </a:t>
            </a:r>
            <a:r>
              <a:rPr lang="hu-HU" sz="2800" dirty="0" err="1"/>
              <a:t>szinű</a:t>
            </a:r>
            <a:r>
              <a:rPr lang="hu-HU" sz="2800" dirty="0"/>
              <a:t> csillaga!</a:t>
            </a:r>
            <a:br>
              <a:rPr lang="hu-HU" sz="2800" dirty="0"/>
            </a:br>
            <a:r>
              <a:rPr lang="hu-HU" sz="2800" dirty="0" err="1"/>
              <a:t>Szivem</a:t>
            </a:r>
            <a:r>
              <a:rPr lang="hu-HU" sz="2800" dirty="0"/>
              <a:t> dobogva lejt alattad ismét,</a:t>
            </a:r>
            <a:br>
              <a:rPr lang="hu-HU" sz="2800" dirty="0"/>
            </a:br>
            <a:r>
              <a:rPr lang="hu-HU" sz="2800" dirty="0"/>
              <a:t>S büszkébb reád, miként volt valaha.</a:t>
            </a:r>
            <a:br>
              <a:rPr lang="hu-HU" sz="2800" dirty="0"/>
            </a:br>
            <a:r>
              <a:rPr lang="hu-HU" sz="2800" dirty="0">
                <a:solidFill>
                  <a:srgbClr val="FF0000"/>
                </a:solidFill>
              </a:rPr>
              <a:t>Ü</a:t>
            </a:r>
            <a:r>
              <a:rPr lang="hu-HU" sz="2800" dirty="0" smtClean="0">
                <a:solidFill>
                  <a:srgbClr val="FF0000"/>
                </a:solidFill>
              </a:rPr>
              <a:t>dvözöllek </a:t>
            </a:r>
            <a:r>
              <a:rPr lang="hu-HU" sz="2800" dirty="0">
                <a:solidFill>
                  <a:srgbClr val="FF0000"/>
                </a:solidFill>
              </a:rPr>
              <a:t>nemzetiszín csillag</a:t>
            </a:r>
            <a:r>
              <a:rPr lang="hu-HU" sz="2800" dirty="0" smtClean="0">
                <a:solidFill>
                  <a:srgbClr val="FF0000"/>
                </a:solidFill>
              </a:rPr>
              <a:t>!”</a:t>
            </a:r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3" y="-1"/>
            <a:ext cx="5672667" cy="68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73627" y="635001"/>
            <a:ext cx="673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Czuczor Gergely: Riadó (részlet)</a:t>
            </a:r>
          </a:p>
          <a:p>
            <a:endParaRPr lang="hu-HU" sz="3200" dirty="0"/>
          </a:p>
          <a:p>
            <a:r>
              <a:rPr lang="hu-HU" sz="3200" dirty="0" smtClean="0"/>
              <a:t>„Sikolt </a:t>
            </a:r>
            <a:r>
              <a:rPr lang="hu-HU" sz="3200" dirty="0"/>
              <a:t>a harci síp, riadj, magyar riadj!</a:t>
            </a:r>
            <a:br>
              <a:rPr lang="hu-HU" sz="3200" dirty="0"/>
            </a:br>
            <a:r>
              <a:rPr lang="hu-HU" sz="3200" dirty="0"/>
              <a:t>Csatára hí hazád, kifent acélt ragadj!</a:t>
            </a:r>
            <a:br>
              <a:rPr lang="hu-HU" sz="3200" dirty="0"/>
            </a:br>
            <a:r>
              <a:rPr lang="hu-HU" sz="3200" dirty="0" err="1"/>
              <a:t>Villáma</a:t>
            </a:r>
            <a:r>
              <a:rPr lang="hu-HU" sz="3200" dirty="0"/>
              <a:t> fesse a szabadság hajnalát,</a:t>
            </a:r>
            <a:br>
              <a:rPr lang="hu-HU" sz="3200" dirty="0"/>
            </a:br>
            <a:r>
              <a:rPr lang="hu-HU" sz="3200" dirty="0"/>
              <a:t>S </a:t>
            </a:r>
            <a:r>
              <a:rPr lang="hu-HU" sz="3200" dirty="0" err="1"/>
              <a:t>fürössze</a:t>
            </a:r>
            <a:r>
              <a:rPr lang="hu-HU" sz="3200" dirty="0"/>
              <a:t> vérbe a zsarnok faj bíborát.</a:t>
            </a:r>
            <a:br>
              <a:rPr lang="hu-HU" sz="3200" dirty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Él még a magyarok istene!</a:t>
            </a:r>
            <a:br>
              <a:rPr lang="hu-HU" sz="3200" dirty="0"/>
            </a:br>
            <a:r>
              <a:rPr lang="hu-HU" sz="3200" dirty="0"/>
              <a:t>Jaj annak, ki feltámad ellene.</a:t>
            </a:r>
            <a:br>
              <a:rPr lang="hu-HU" sz="3200" dirty="0"/>
            </a:br>
            <a:r>
              <a:rPr lang="hu-HU" sz="3200" dirty="0"/>
              <a:t>Az Isten is segít, ki bír velünk?</a:t>
            </a:r>
            <a:br>
              <a:rPr lang="hu-HU" sz="3200" dirty="0"/>
            </a:br>
            <a:r>
              <a:rPr lang="hu-HU" sz="3200" dirty="0">
                <a:solidFill>
                  <a:srgbClr val="FF0000"/>
                </a:solidFill>
              </a:rPr>
              <a:t>Szabad népek </a:t>
            </a:r>
            <a:r>
              <a:rPr lang="hu-HU" sz="3200" dirty="0" err="1" smtClean="0">
                <a:solidFill>
                  <a:srgbClr val="FF0000"/>
                </a:solidFill>
              </a:rPr>
              <a:t>valánk</a:t>
            </a:r>
            <a:r>
              <a:rPr lang="hu-HU" sz="3200" dirty="0"/>
              <a:t>, s azok </a:t>
            </a:r>
            <a:r>
              <a:rPr lang="hu-HU" sz="3200" dirty="0" smtClean="0"/>
              <a:t>legyünk”.</a:t>
            </a:r>
            <a:endParaRPr lang="hu-HU" sz="3200" dirty="0"/>
          </a:p>
        </p:txBody>
      </p:sp>
      <p:sp>
        <p:nvSpPr>
          <p:cNvPr id="3" name="AutoShape 2" descr="Gergely Czuczor - Wikipedia"/>
          <p:cNvSpPr>
            <a:spLocks noChangeAspect="1" noChangeArrowheads="1"/>
          </p:cNvSpPr>
          <p:nvPr/>
        </p:nvSpPr>
        <p:spPr bwMode="auto">
          <a:xfrm>
            <a:off x="155575" y="-822325"/>
            <a:ext cx="13811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99"/>
            <a:ext cx="551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01133" y="546100"/>
            <a:ext cx="688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Ady Endre: A tűz márciusa (részlet)</a:t>
            </a:r>
          </a:p>
          <a:p>
            <a:endParaRPr lang="hu-HU" sz="3200" dirty="0"/>
          </a:p>
          <a:p>
            <a:r>
              <a:rPr lang="hu-HU" sz="3200" dirty="0" smtClean="0"/>
              <a:t>„De </a:t>
            </a:r>
            <a:r>
              <a:rPr lang="hu-HU" sz="3200" dirty="0">
                <a:solidFill>
                  <a:srgbClr val="FF0000"/>
                </a:solidFill>
              </a:rPr>
              <a:t>Tűz és Tűz</a:t>
            </a:r>
            <a:r>
              <a:rPr lang="hu-HU" sz="3200" dirty="0"/>
              <a:t>, én ifjú testvéreim,</a:t>
            </a:r>
            <a:br>
              <a:rPr lang="hu-HU" sz="3200" dirty="0"/>
            </a:br>
            <a:r>
              <a:rPr lang="hu-HU" sz="3200" dirty="0"/>
              <a:t>Jaj, a Tüzet ne hagyjátok kihalni,</a:t>
            </a:r>
            <a:br>
              <a:rPr lang="hu-HU" sz="3200" dirty="0"/>
            </a:br>
            <a:r>
              <a:rPr lang="hu-HU" sz="3200" dirty="0"/>
              <a:t>Az Élet szent okokból élni akar</a:t>
            </a:r>
            <a:br>
              <a:rPr lang="hu-HU" sz="3200" dirty="0"/>
            </a:br>
            <a:r>
              <a:rPr lang="hu-HU" sz="3200" dirty="0"/>
              <a:t>S ha Magyarországra dob ki valakit,</a:t>
            </a:r>
            <a:br>
              <a:rPr lang="hu-HU" sz="3200" dirty="0"/>
            </a:br>
            <a:r>
              <a:rPr lang="hu-HU" sz="3200" dirty="0"/>
              <a:t>Annak százszorta inkább kell akarni</a:t>
            </a:r>
            <a:r>
              <a:rPr lang="hu-HU" sz="3200" dirty="0" smtClean="0"/>
              <a:t>.” 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0"/>
            <a:ext cx="4857750" cy="78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9400" y="647700"/>
            <a:ext cx="886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Babits Mihály: Petőfi koszorúi (részlet)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„</a:t>
            </a:r>
            <a:r>
              <a:rPr lang="hu-HU" sz="2800" dirty="0" smtClean="0">
                <a:solidFill>
                  <a:srgbClr val="FF0000"/>
                </a:solidFill>
              </a:rPr>
              <a:t>Kelj</a:t>
            </a:r>
            <a:r>
              <a:rPr lang="hu-HU" sz="2800" dirty="0">
                <a:solidFill>
                  <a:srgbClr val="FF0000"/>
                </a:solidFill>
              </a:rPr>
              <a:t>, magyar ifjúság, légy te virág magad!</a:t>
            </a:r>
            <a:br>
              <a:rPr lang="hu-HU" sz="2800" dirty="0">
                <a:solidFill>
                  <a:srgbClr val="FF0000"/>
                </a:solidFill>
              </a:rPr>
            </a:br>
            <a:r>
              <a:rPr lang="hu-HU" sz="2800" dirty="0"/>
              <a:t>Nem drótos fűzérbe görbítve </a:t>
            </a:r>
            <a:r>
              <a:rPr lang="hu-HU" sz="2800" dirty="0" smtClean="0"/>
              <a:t>-- </a:t>
            </a:r>
            <a:r>
              <a:rPr lang="hu-HU" sz="2800" dirty="0"/>
              <a:t>légy szabad</a:t>
            </a:r>
            <a:br>
              <a:rPr lang="hu-HU" sz="2800" dirty="0"/>
            </a:br>
            <a:r>
              <a:rPr lang="hu-HU" sz="2800" dirty="0"/>
              <a:t>virág szabad földön!</a:t>
            </a:r>
            <a:br>
              <a:rPr lang="hu-HU" sz="2800" dirty="0"/>
            </a:br>
            <a:r>
              <a:rPr lang="hu-HU" sz="2800" dirty="0"/>
              <a:t>hogy árván maradva megrablott birtokán</a:t>
            </a:r>
            <a:br>
              <a:rPr lang="hu-HU" sz="2800" dirty="0"/>
            </a:br>
            <a:r>
              <a:rPr lang="hu-HU" sz="2800" dirty="0"/>
              <a:t>mondhassa a magyar: </a:t>
            </a:r>
            <a:r>
              <a:rPr lang="hu-HU" sz="2800" dirty="0" smtClean="0"/>
              <a:t>»Kicsi </a:t>
            </a:r>
            <a:r>
              <a:rPr lang="hu-HU" sz="2800" dirty="0"/>
              <a:t>az én szobám,</a:t>
            </a:r>
            <a:br>
              <a:rPr lang="hu-HU" sz="2800" dirty="0"/>
            </a:br>
            <a:r>
              <a:rPr lang="hu-HU" sz="2800" dirty="0"/>
              <a:t>kicsi, de nem börtön</a:t>
            </a:r>
            <a:r>
              <a:rPr lang="hu-HU" sz="2800" dirty="0" smtClean="0"/>
              <a:t>!«”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2" y="0"/>
            <a:ext cx="5088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723</Words>
  <Application>Microsoft Office PowerPoint</Application>
  <PresentationFormat>Szélesvásznú</PresentationFormat>
  <Paragraphs>192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Lucida Sans Unicode</vt:lpstr>
      <vt:lpstr>Times</vt:lpstr>
      <vt:lpstr>Times New Roman</vt:lpstr>
      <vt:lpstr>Office-téma</vt:lpstr>
      <vt:lpstr>PETŐFI, PETRI, PARTI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Rendszergazda</dc:creator>
  <cp:lastModifiedBy>Dr Szabó Ildikó</cp:lastModifiedBy>
  <cp:revision>20</cp:revision>
  <dcterms:created xsi:type="dcterms:W3CDTF">2022-03-15T14:13:12Z</dcterms:created>
  <dcterms:modified xsi:type="dcterms:W3CDTF">2022-03-19T08:06:36Z</dcterms:modified>
</cp:coreProperties>
</file>